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81" r:id="rId3"/>
    <p:sldId id="257" r:id="rId4"/>
    <p:sldId id="266" r:id="rId5"/>
    <p:sldId id="267" r:id="rId6"/>
    <p:sldId id="287" r:id="rId7"/>
    <p:sldId id="285" r:id="rId8"/>
    <p:sldId id="28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5274" autoAdjust="0"/>
  </p:normalViewPr>
  <p:slideViewPr>
    <p:cSldViewPr snapToGrid="0">
      <p:cViewPr varScale="1">
        <p:scale>
          <a:sx n="72" d="100"/>
          <a:sy n="72" d="100"/>
        </p:scale>
        <p:origin x="618" y="7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1/2/2018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1/2/2018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Freeform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" name="Freeform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" name="Freeform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" name="Freeform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0" name="Group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49" name="Freeform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50" name="Group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59" name="Freeform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60" name="Freeform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61" name="Group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Freeform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1" name="Group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Freeform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7" name="Group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Freeform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9" name="Group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6" name="Group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5" name="Freeform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6" name="Freeform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7" name="Group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Freeform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46" name="Group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Freeform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1" name="Group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1/2/2018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1/2/2018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1/2/2018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>
              <a:defRPr sz="5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1/2/2018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1/2/2018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1/2/2018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7" name="Freeform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9" name="Group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1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2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3" name="Group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Freeform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7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1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2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7" name="Group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0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1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2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3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4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5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6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7" name="Freeform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8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9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0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1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2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3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4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5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6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7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8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9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0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1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2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3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4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5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6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7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8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9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0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1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2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3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4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5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6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7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8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9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0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1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2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3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4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5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6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7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8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9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0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1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2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3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4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5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6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7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8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9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0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1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2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3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4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5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6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7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8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9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0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1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2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3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4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5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6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0" name="Group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Freeform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4" name="Freeform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8" name="Freeform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Freeform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Freeform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89" name="Group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Freeform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10" name="Freeform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311" name="Group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Freeform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8" name="Group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Group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Freeform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6" name="Freeform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7" name="Freeform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8" name="Freeform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9" name="Freeform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0" name="Freeform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1" name="Freeform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2" name="Freeform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3" name="Freeform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4" name="Freeform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5" name="Freeform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6" name="Freeform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7" name="Freeform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8" name="Freeform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9" name="Freeform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0" name="Freeform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1" name="Freeform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2" name="Freeform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3" name="Freeform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4" name="Freeform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5" name="Freeform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6" name="Freeform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7" name="Freeform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8" name="Freeform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9" name="Freeform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0" name="Freeform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1" name="Freeform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2" name="Freeform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3" name="Freeform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4" name="Freeform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5" name="Freeform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6" name="Freeform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7" name="Freeform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8" name="Freeform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9" name="Freeform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0" name="Freeform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1" name="Freeform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2" name="Freeform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3" name="Freeform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4" name="Freeform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5" name="Freeform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6" name="Freeform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7" name="Freeform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8" name="Freeform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9" name="Freeform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0" name="Freeform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1" name="Freeform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0" name="Group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Freeform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7" name="Freeform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8" name="Freeform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9" name="Freeform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0" name="Freeform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1" name="Freeform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2" name="Freeform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3" name="Freeform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4" name="Freeform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1" name="Group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Freeform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0" name="Freeform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1" name="Freeform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2" name="Freeform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3" name="Freeform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4" name="Freeform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5" name="Freeform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2" name="Group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Freeform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4" name="Freeform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5" name="Freeform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6" name="Freeform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7" name="Freeform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8" name="Freeform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</p:grpSp>
      <p:grpSp>
        <p:nvGrpSpPr>
          <p:cNvPr id="422" name="Group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1" name="Group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3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4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5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6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7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8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9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40" name="Group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1/2/2018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1/2/2018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1/2/2018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1/2/2018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9" name="Freeform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10" name="Group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Freeform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" name="Group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" name="Group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" name="Group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1" name="Group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none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1/2/2018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pos="3840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777599" y="1345347"/>
            <a:ext cx="6916336" cy="1771600"/>
          </a:xfrm>
        </p:spPr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5: </a:t>
            </a:r>
            <a:r>
              <a:rPr lang="en-US" dirty="0" err="1"/>
              <a:t>Đới</a:t>
            </a:r>
            <a:r>
              <a:rPr lang="en-US" dirty="0"/>
              <a:t> </a:t>
            </a:r>
            <a:r>
              <a:rPr lang="en-US" dirty="0" err="1"/>
              <a:t>nóng</a:t>
            </a:r>
            <a:r>
              <a:rPr lang="en-US" dirty="0"/>
              <a:t> </a:t>
            </a:r>
            <a:r>
              <a:rPr lang="en-US" dirty="0" err="1"/>
              <a:t>môi</a:t>
            </a:r>
            <a:r>
              <a:rPr lang="en-US" dirty="0"/>
              <a:t> </a:t>
            </a:r>
            <a:r>
              <a:rPr lang="en-US" dirty="0" err="1"/>
              <a:t>tr</a:t>
            </a:r>
            <a:r>
              <a:rPr lang="vi-VN" dirty="0"/>
              <a:t>ư</a:t>
            </a:r>
            <a:r>
              <a:rPr lang="en-US" dirty="0" err="1"/>
              <a:t>ờng</a:t>
            </a:r>
            <a:r>
              <a:rPr lang="en-US" dirty="0"/>
              <a:t> </a:t>
            </a:r>
            <a:r>
              <a:rPr lang="en-US" dirty="0" err="1"/>
              <a:t>xích</a:t>
            </a:r>
            <a:r>
              <a:rPr lang="en-US" dirty="0"/>
              <a:t> </a:t>
            </a:r>
            <a:r>
              <a:rPr lang="en-US" dirty="0" err="1"/>
              <a:t>đạo</a:t>
            </a:r>
            <a:r>
              <a:rPr lang="en-US" dirty="0"/>
              <a:t> </a:t>
            </a:r>
            <a:r>
              <a:rPr lang="en-US" dirty="0" err="1"/>
              <a:t>ẩm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EB7326F-8FAE-4E15-B379-A668E9A8F3A4}"/>
              </a:ext>
            </a:extLst>
          </p:cNvPr>
          <p:cNvSpPr txBox="1"/>
          <p:nvPr/>
        </p:nvSpPr>
        <p:spPr>
          <a:xfrm>
            <a:off x="194310" y="160020"/>
            <a:ext cx="47965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F4545FB-8B92-4E0E-A44F-9F8D1A5F8B9B}"/>
              </a:ext>
            </a:extLst>
          </p:cNvPr>
          <p:cNvSpPr txBox="1"/>
          <p:nvPr/>
        </p:nvSpPr>
        <p:spPr>
          <a:xfrm>
            <a:off x="480060" y="628650"/>
            <a:ext cx="1792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endParaRPr lang="en-US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20">
            <a:extLst>
              <a:ext uri="{FF2B5EF4-FFF2-40B4-BE49-F238E27FC236}">
                <a16:creationId xmlns="" xmlns:a16="http://schemas.microsoft.com/office/drawing/2014/main" id="{FB418BF1-A7D9-4573-ABC9-14300BE2A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8000" contrast="24000"/>
          </a:blip>
          <a:srcRect/>
          <a:stretch>
            <a:fillRect/>
          </a:stretch>
        </p:blipFill>
        <p:spPr bwMode="auto">
          <a:xfrm>
            <a:off x="5276566" y="714018"/>
            <a:ext cx="6442802" cy="430627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4" name="Arrow: Right 13">
            <a:extLst>
              <a:ext uri="{FF2B5EF4-FFF2-40B4-BE49-F238E27FC236}">
                <a16:creationId xmlns="" xmlns:a16="http://schemas.microsoft.com/office/drawing/2014/main" id="{147A06AD-1F9C-4F83-9305-52D6E49678FD}"/>
              </a:ext>
            </a:extLst>
          </p:cNvPr>
          <p:cNvSpPr/>
          <p:nvPr/>
        </p:nvSpPr>
        <p:spPr>
          <a:xfrm>
            <a:off x="960120" y="1182648"/>
            <a:ext cx="4171950" cy="2651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A1EBEC9-DA96-4967-B22B-3A6EF0C9CED2}"/>
              </a:ext>
            </a:extLst>
          </p:cNvPr>
          <p:cNvSpPr txBox="1"/>
          <p:nvPr/>
        </p:nvSpPr>
        <p:spPr>
          <a:xfrm>
            <a:off x="1081756" y="1954530"/>
            <a:ext cx="41948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5*B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5*N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422BE37-F7B3-45F6-9A85-D55D61AB09DF}"/>
              </a:ext>
            </a:extLst>
          </p:cNvPr>
          <p:cNvSpPr txBox="1"/>
          <p:nvPr/>
        </p:nvSpPr>
        <p:spPr>
          <a:xfrm>
            <a:off x="1081756" y="1954530"/>
            <a:ext cx="33759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720732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 animBg="1"/>
      <p:bldP spid="15" grpId="0"/>
      <p:bldP spid="18" grpId="0"/>
      <p:bldP spid="1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E417C85-851C-4249-B12C-7D9DA7FFB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 l="7571" r="4102"/>
          <a:stretch>
            <a:fillRect/>
          </a:stretch>
        </p:blipFill>
        <p:spPr bwMode="auto">
          <a:xfrm>
            <a:off x="6180908" y="1009649"/>
            <a:ext cx="4654732" cy="5430521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D0906B79-B129-4CA3-9B45-D0A5186A9D9D}"/>
              </a:ext>
            </a:extLst>
          </p:cNvPr>
          <p:cNvSpPr/>
          <p:nvPr/>
        </p:nvSpPr>
        <p:spPr>
          <a:xfrm>
            <a:off x="1387384" y="1238250"/>
            <a:ext cx="3829050" cy="19545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420D129-A7E9-4CD2-83F5-13BD50BFC6C1}"/>
              </a:ext>
            </a:extLst>
          </p:cNvPr>
          <p:cNvSpPr/>
          <p:nvPr/>
        </p:nvSpPr>
        <p:spPr>
          <a:xfrm>
            <a:off x="1455964" y="3796456"/>
            <a:ext cx="3760470" cy="1840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2693374-CD80-4300-B519-646A9F297E32}"/>
              </a:ext>
            </a:extLst>
          </p:cNvPr>
          <p:cNvSpPr txBox="1"/>
          <p:nvPr/>
        </p:nvSpPr>
        <p:spPr>
          <a:xfrm>
            <a:off x="1627414" y="1841926"/>
            <a:ext cx="3348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967D87F-AB8F-4ED8-BD91-B25169432E88}"/>
              </a:ext>
            </a:extLst>
          </p:cNvPr>
          <p:cNvSpPr txBox="1"/>
          <p:nvPr/>
        </p:nvSpPr>
        <p:spPr>
          <a:xfrm>
            <a:off x="1615984" y="4347239"/>
            <a:ext cx="3451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0E5DBF96-2B05-439B-BDD0-593F70100180}"/>
              </a:ext>
            </a:extLst>
          </p:cNvPr>
          <p:cNvCxnSpPr/>
          <p:nvPr/>
        </p:nvCxnSpPr>
        <p:spPr>
          <a:xfrm flipV="1">
            <a:off x="5349240" y="2205990"/>
            <a:ext cx="1897380" cy="6858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="" xmlns:a16="http://schemas.microsoft.com/office/drawing/2014/main" id="{5F91ACC1-8E6E-4C25-AD44-55EB6DB081A4}"/>
              </a:ext>
            </a:extLst>
          </p:cNvPr>
          <p:cNvCxnSpPr/>
          <p:nvPr/>
        </p:nvCxnSpPr>
        <p:spPr>
          <a:xfrm>
            <a:off x="5349240" y="4777740"/>
            <a:ext cx="134874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AA4D6E4-27B8-4AF3-B5D9-35A34D136F12}"/>
              </a:ext>
            </a:extLst>
          </p:cNvPr>
          <p:cNvSpPr txBox="1"/>
          <p:nvPr/>
        </p:nvSpPr>
        <p:spPr>
          <a:xfrm>
            <a:off x="194310" y="160020"/>
            <a:ext cx="47965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B3E3D22-DA4F-4F1D-A0C4-51035FA88C7C}"/>
              </a:ext>
            </a:extLst>
          </p:cNvPr>
          <p:cNvSpPr txBox="1"/>
          <p:nvPr/>
        </p:nvSpPr>
        <p:spPr>
          <a:xfrm>
            <a:off x="480060" y="628650"/>
            <a:ext cx="1792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endParaRPr lang="en-US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0901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15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>
            <a:extLst>
              <a:ext uri="{FF2B5EF4-FFF2-40B4-BE49-F238E27FC236}">
                <a16:creationId xmlns="" xmlns:a16="http://schemas.microsoft.com/office/drawing/2014/main" id="{CC8B546C-09DA-4AA3-9B7F-AD3F7E39BA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480715"/>
              </p:ext>
            </p:extLst>
          </p:nvPr>
        </p:nvGraphicFramePr>
        <p:xfrm>
          <a:off x="0" y="1488740"/>
          <a:ext cx="8087932" cy="4818809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121239">
                  <a:extLst>
                    <a:ext uri="{9D8B030D-6E8A-4147-A177-3AD203B41FA5}">
                      <a16:colId xmlns="" xmlns:a16="http://schemas.microsoft.com/office/drawing/2014/main" val="498644852"/>
                    </a:ext>
                  </a:extLst>
                </a:gridCol>
                <a:gridCol w="3966693">
                  <a:extLst>
                    <a:ext uri="{9D8B030D-6E8A-4147-A177-3AD203B41FA5}">
                      <a16:colId xmlns="" xmlns:a16="http://schemas.microsoft.com/office/drawing/2014/main" val="2084059701"/>
                    </a:ext>
                  </a:extLst>
                </a:gridCol>
              </a:tblGrid>
              <a:tr h="81316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ợng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</a:t>
                      </a:r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83514344"/>
                  </a:ext>
                </a:extLst>
              </a:tr>
              <a:tr h="938185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vi-V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ợng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mưa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62249430"/>
                  </a:ext>
                </a:extLst>
              </a:tr>
              <a:tr h="203715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Chênh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lệch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thấp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</a:t>
                      </a:r>
                      <a:r>
                        <a:rPr lang="vi-V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ợng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mưa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6265453"/>
                  </a:ext>
                </a:extLst>
              </a:tr>
              <a:tr h="1030309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41806129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E3E951F-E41F-4610-B0AA-0F2F25F2154F}"/>
              </a:ext>
            </a:extLst>
          </p:cNvPr>
          <p:cNvSpPr txBox="1"/>
          <p:nvPr/>
        </p:nvSpPr>
        <p:spPr>
          <a:xfrm>
            <a:off x="194310" y="160020"/>
            <a:ext cx="47965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72281255-8C68-4367-99C0-B6037365ED4A}"/>
              </a:ext>
            </a:extLst>
          </p:cNvPr>
          <p:cNvSpPr txBox="1"/>
          <p:nvPr/>
        </p:nvSpPr>
        <p:spPr>
          <a:xfrm>
            <a:off x="480060" y="628650"/>
            <a:ext cx="1792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endParaRPr lang="en-US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331D5618-D6B8-433D-9059-704CF339D0E6}"/>
              </a:ext>
            </a:extLst>
          </p:cNvPr>
          <p:cNvSpPr txBox="1"/>
          <p:nvPr/>
        </p:nvSpPr>
        <p:spPr>
          <a:xfrm>
            <a:off x="6174426" y="5214799"/>
            <a:ext cx="1810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endParaRPr lang="en-US" sz="2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F39D3F6-E90D-4EF4-B149-FF62C4021DB6}"/>
              </a:ext>
            </a:extLst>
          </p:cNvPr>
          <p:cNvSpPr txBox="1"/>
          <p:nvPr/>
        </p:nvSpPr>
        <p:spPr>
          <a:xfrm>
            <a:off x="1385115" y="4005159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D4322FBD-2860-4BA7-9754-5914F635C148}"/>
              </a:ext>
            </a:extLst>
          </p:cNvPr>
          <p:cNvSpPr txBox="1"/>
          <p:nvPr/>
        </p:nvSpPr>
        <p:spPr>
          <a:xfrm>
            <a:off x="2012115" y="5214799"/>
            <a:ext cx="2006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E2CAF4B6-D901-40C0-898E-EBDB7AF9981D}"/>
              </a:ext>
            </a:extLst>
          </p:cNvPr>
          <p:cNvSpPr txBox="1"/>
          <p:nvPr/>
        </p:nvSpPr>
        <p:spPr>
          <a:xfrm>
            <a:off x="4850341" y="2720534"/>
            <a:ext cx="2278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1500 – 2500 mm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5FC3641F-169C-48AB-8254-B1DC690404A1}"/>
              </a:ext>
            </a:extLst>
          </p:cNvPr>
          <p:cNvSpPr txBox="1"/>
          <p:nvPr/>
        </p:nvSpPr>
        <p:spPr>
          <a:xfrm>
            <a:off x="1385115" y="2720533"/>
            <a:ext cx="1774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– 28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BFAAF521-95F3-481B-8B30-339A1468652E}"/>
              </a:ext>
            </a:extLst>
          </p:cNvPr>
          <p:cNvSpPr txBox="1"/>
          <p:nvPr/>
        </p:nvSpPr>
        <p:spPr>
          <a:xfrm>
            <a:off x="4235166" y="3898145"/>
            <a:ext cx="3878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170 – 250 mm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E417C85-851C-4249-B12C-7D9DA7FFB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 l="7571" r="4102"/>
          <a:stretch>
            <a:fillRect/>
          </a:stretch>
        </p:blipFill>
        <p:spPr bwMode="auto">
          <a:xfrm>
            <a:off x="8268237" y="1009648"/>
            <a:ext cx="3923761" cy="5430521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819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D5F9C39-273F-4475-B884-D18ADECEA82A}"/>
              </a:ext>
            </a:extLst>
          </p:cNvPr>
          <p:cNvSpPr/>
          <p:nvPr/>
        </p:nvSpPr>
        <p:spPr>
          <a:xfrm>
            <a:off x="761999" y="1151870"/>
            <a:ext cx="80654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Arial" charset="0"/>
                <a:sym typeface="Wingdings" pitchFamily="2" charset="2"/>
              </a:rPr>
              <a:t> </a:t>
            </a:r>
            <a:r>
              <a:rPr lang="en-US" sz="2400" dirty="0">
                <a:latin typeface="Times New Roman" pitchFamily="18" charset="0"/>
                <a:sym typeface="Wingdings 2" pitchFamily="18" charset="2"/>
              </a:rPr>
              <a:t>- </a:t>
            </a:r>
            <a:r>
              <a:rPr lang="en-US" sz="2400" dirty="0" err="1">
                <a:latin typeface="Times New Roman" pitchFamily="18" charset="0"/>
                <a:sym typeface="Wingdings 2" pitchFamily="18" charset="2"/>
              </a:rPr>
              <a:t>Nhiệt</a:t>
            </a:r>
            <a:r>
              <a:rPr lang="en-US" sz="2400" dirty="0"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400" dirty="0" err="1">
                <a:latin typeface="Times New Roman" pitchFamily="18" charset="0"/>
                <a:sym typeface="Wingdings 2" pitchFamily="18" charset="2"/>
              </a:rPr>
              <a:t>độ</a:t>
            </a:r>
            <a:r>
              <a:rPr lang="en-US" sz="2400" dirty="0"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400" dirty="0" err="1">
                <a:latin typeface="Times New Roman" pitchFamily="18" charset="0"/>
                <a:sym typeface="Wingdings 2" pitchFamily="18" charset="2"/>
              </a:rPr>
              <a:t>cao</a:t>
            </a:r>
            <a:r>
              <a:rPr lang="en-US" sz="2400" dirty="0"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400" dirty="0" err="1">
                <a:latin typeface="Times New Roman" pitchFamily="18" charset="0"/>
                <a:sym typeface="Wingdings 2" pitchFamily="18" charset="2"/>
              </a:rPr>
              <a:t>quanh</a:t>
            </a:r>
            <a:r>
              <a:rPr lang="en-US" sz="2400" dirty="0"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400" dirty="0" err="1">
                <a:latin typeface="Times New Roman" pitchFamily="18" charset="0"/>
                <a:sym typeface="Wingdings 2" pitchFamily="18" charset="2"/>
              </a:rPr>
              <a:t>năm</a:t>
            </a:r>
            <a:r>
              <a:rPr lang="en-US" sz="2400" dirty="0">
                <a:latin typeface="Times New Roman" pitchFamily="18" charset="0"/>
                <a:sym typeface="Wingdings 2" pitchFamily="18" charset="2"/>
              </a:rPr>
              <a:t>(</a:t>
            </a:r>
            <a:r>
              <a:rPr lang="en-US" sz="2400" dirty="0" err="1">
                <a:latin typeface="Times New Roman" pitchFamily="18" charset="0"/>
                <a:sym typeface="Wingdings 2" pitchFamily="18" charset="2"/>
              </a:rPr>
              <a:t>trung</a:t>
            </a:r>
            <a:r>
              <a:rPr lang="en-US" sz="2400" dirty="0"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400" dirty="0" err="1">
                <a:latin typeface="Times New Roman" pitchFamily="18" charset="0"/>
                <a:sym typeface="Wingdings 2" pitchFamily="18" charset="2"/>
              </a:rPr>
              <a:t>bình</a:t>
            </a:r>
            <a:r>
              <a:rPr lang="en-US" sz="2400" dirty="0"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400" dirty="0" err="1">
                <a:latin typeface="Times New Roman" pitchFamily="18" charset="0"/>
                <a:sym typeface="Wingdings 2" pitchFamily="18" charset="2"/>
              </a:rPr>
              <a:t>trên</a:t>
            </a:r>
            <a:r>
              <a:rPr lang="en-US" sz="2400" dirty="0">
                <a:latin typeface="Times New Roman" pitchFamily="18" charset="0"/>
                <a:sym typeface="Wingdings 2" pitchFamily="18" charset="2"/>
              </a:rPr>
              <a:t> 25</a:t>
            </a:r>
            <a:r>
              <a:rPr lang="en-US" sz="2400" baseline="30000" dirty="0">
                <a:latin typeface="Times New Roman" pitchFamily="18" charset="0"/>
                <a:sym typeface="Wingdings 2" pitchFamily="18" charset="2"/>
              </a:rPr>
              <a:t>0</a:t>
            </a:r>
            <a:r>
              <a:rPr lang="en-US" sz="2400" dirty="0">
                <a:latin typeface="Times New Roman" pitchFamily="18" charset="0"/>
                <a:sym typeface="Wingdings 2" pitchFamily="18" charset="2"/>
              </a:rPr>
              <a:t>C)</a:t>
            </a:r>
          </a:p>
          <a:p>
            <a:r>
              <a:rPr lang="en-US" sz="2400" dirty="0">
                <a:latin typeface="Times New Roman" pitchFamily="18" charset="0"/>
                <a:sym typeface="Wingdings 2" pitchFamily="18" charset="2"/>
              </a:rPr>
              <a:t>- </a:t>
            </a:r>
            <a:r>
              <a:rPr lang="en-US" sz="2400" dirty="0" err="1">
                <a:latin typeface="Times New Roman" pitchFamily="18" charset="0"/>
                <a:sym typeface="Wingdings 2" pitchFamily="18" charset="2"/>
              </a:rPr>
              <a:t>Lượng</a:t>
            </a:r>
            <a:r>
              <a:rPr lang="en-US" sz="2400" dirty="0"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400" dirty="0" err="1">
                <a:latin typeface="Times New Roman" pitchFamily="18" charset="0"/>
                <a:sym typeface="Wingdings 2" pitchFamily="18" charset="2"/>
              </a:rPr>
              <a:t>mưa</a:t>
            </a:r>
            <a:r>
              <a:rPr lang="en-US" sz="2400" dirty="0"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400" dirty="0" err="1">
                <a:latin typeface="Times New Roman" pitchFamily="18" charset="0"/>
                <a:sym typeface="Wingdings 2" pitchFamily="18" charset="2"/>
              </a:rPr>
              <a:t>nhiều</a:t>
            </a:r>
            <a:r>
              <a:rPr lang="en-US" sz="2400" dirty="0"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400" dirty="0" err="1">
                <a:latin typeface="Times New Roman" pitchFamily="18" charset="0"/>
                <a:sym typeface="Wingdings 2" pitchFamily="18" charset="2"/>
              </a:rPr>
              <a:t>quanh</a:t>
            </a:r>
            <a:r>
              <a:rPr lang="en-US" sz="2400" dirty="0"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400" dirty="0" err="1">
                <a:latin typeface="Times New Roman" pitchFamily="18" charset="0"/>
                <a:sym typeface="Wingdings 2" pitchFamily="18" charset="2"/>
              </a:rPr>
              <a:t>năm</a:t>
            </a:r>
            <a:r>
              <a:rPr lang="en-US" sz="2400" dirty="0">
                <a:latin typeface="Times New Roman" pitchFamily="18" charset="0"/>
                <a:sym typeface="Wingdings 2" pitchFamily="18" charset="2"/>
              </a:rPr>
              <a:t>(</a:t>
            </a:r>
            <a:r>
              <a:rPr lang="en-US" sz="2400" dirty="0" err="1">
                <a:latin typeface="Times New Roman" pitchFamily="18" charset="0"/>
                <a:sym typeface="Wingdings 2" pitchFamily="18" charset="2"/>
              </a:rPr>
              <a:t>từ</a:t>
            </a:r>
            <a:r>
              <a:rPr lang="en-US" sz="2400" dirty="0">
                <a:latin typeface="Times New Roman" pitchFamily="18" charset="0"/>
                <a:sym typeface="Wingdings 2" pitchFamily="18" charset="2"/>
              </a:rPr>
              <a:t> 1500-&gt; 2000mm).</a:t>
            </a:r>
          </a:p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400" dirty="0" err="1">
                <a:latin typeface="Times New Roman" pitchFamily="18" charset="0"/>
                <a:sym typeface="Wingdings 2" pitchFamily="18" charset="2"/>
              </a:rPr>
              <a:t>Độ</a:t>
            </a:r>
            <a:r>
              <a:rPr lang="en-US" sz="2400" dirty="0"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400" dirty="0" err="1">
                <a:latin typeface="Times New Roman" pitchFamily="18" charset="0"/>
                <a:sym typeface="Wingdings 2" pitchFamily="18" charset="2"/>
              </a:rPr>
              <a:t>ẩm</a:t>
            </a:r>
            <a:r>
              <a:rPr lang="en-US" sz="2400" dirty="0"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400" dirty="0" err="1">
                <a:latin typeface="Times New Roman" pitchFamily="18" charset="0"/>
                <a:sym typeface="Wingdings 2" pitchFamily="18" charset="2"/>
              </a:rPr>
              <a:t>cao</a:t>
            </a:r>
            <a:r>
              <a:rPr lang="en-US" sz="2400" dirty="0">
                <a:latin typeface="Times New Roman" pitchFamily="18" charset="0"/>
                <a:sym typeface="Wingdings 2" pitchFamily="18" charset="2"/>
              </a:rPr>
              <a:t> &gt; 80%</a:t>
            </a:r>
          </a:p>
          <a:p>
            <a:r>
              <a:rPr lang="en-US" sz="2400" dirty="0">
                <a:latin typeface="Times New Roman" pitchFamily="18" charset="0"/>
                <a:sym typeface="Wingdings 2" pitchFamily="18" charset="2"/>
              </a:rPr>
              <a:t>=&gt; </a:t>
            </a:r>
            <a:r>
              <a:rPr lang="en-US" sz="2400" dirty="0" err="1">
                <a:latin typeface="Times New Roman" pitchFamily="18" charset="0"/>
                <a:sym typeface="Wingdings 2" pitchFamily="18" charset="2"/>
              </a:rPr>
              <a:t>Nắng</a:t>
            </a:r>
            <a:r>
              <a:rPr lang="en-US" sz="2400" dirty="0"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400" dirty="0" err="1">
                <a:latin typeface="Times New Roman" pitchFamily="18" charset="0"/>
                <a:sym typeface="Wingdings 2" pitchFamily="18" charset="2"/>
              </a:rPr>
              <a:t>nóng</a:t>
            </a:r>
            <a:r>
              <a:rPr lang="en-US" sz="2400" dirty="0">
                <a:latin typeface="Times New Roman" pitchFamily="18" charset="0"/>
                <a:sym typeface="Wingdings 2" pitchFamily="18" charset="2"/>
              </a:rPr>
              <a:t>, </a:t>
            </a:r>
            <a:r>
              <a:rPr lang="en-US" sz="2400" dirty="0" err="1">
                <a:latin typeface="Times New Roman" pitchFamily="18" charset="0"/>
                <a:sym typeface="Wingdings 2" pitchFamily="18" charset="2"/>
              </a:rPr>
              <a:t>mưa</a:t>
            </a:r>
            <a:r>
              <a:rPr lang="en-US" sz="2400" dirty="0"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400" dirty="0" err="1">
                <a:latin typeface="Times New Roman" pitchFamily="18" charset="0"/>
                <a:sym typeface="Wingdings 2" pitchFamily="18" charset="2"/>
              </a:rPr>
              <a:t>nhiều</a:t>
            </a:r>
            <a:r>
              <a:rPr lang="en-US" sz="2400" dirty="0"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400" dirty="0" err="1">
                <a:latin typeface="Times New Roman" pitchFamily="18" charset="0"/>
                <a:sym typeface="Wingdings 2" pitchFamily="18" charset="2"/>
              </a:rPr>
              <a:t>quanh</a:t>
            </a:r>
            <a:r>
              <a:rPr lang="en-US" sz="2400" dirty="0"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400" dirty="0" err="1">
                <a:latin typeface="Times New Roman" pitchFamily="18" charset="0"/>
                <a:sym typeface="Wingdings 2" pitchFamily="18" charset="2"/>
              </a:rPr>
              <a:t>năm</a:t>
            </a:r>
            <a:endParaRPr lang="vi-VN" sz="2400" dirty="0">
              <a:latin typeface="Times New Roman" pitchFamily="18" charset="0"/>
              <a:sym typeface="Wingdings 2" pitchFamily="18" charset="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446EED5-E590-4958-8CD3-9BD13A5A10C5}"/>
              </a:ext>
            </a:extLst>
          </p:cNvPr>
          <p:cNvSpPr txBox="1"/>
          <p:nvPr/>
        </p:nvSpPr>
        <p:spPr>
          <a:xfrm>
            <a:off x="194310" y="160020"/>
            <a:ext cx="47965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C6158D6-BDAC-4430-9EFF-0D258E75F564}"/>
              </a:ext>
            </a:extLst>
          </p:cNvPr>
          <p:cNvSpPr txBox="1"/>
          <p:nvPr/>
        </p:nvSpPr>
        <p:spPr>
          <a:xfrm>
            <a:off x="480060" y="628650"/>
            <a:ext cx="1792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endParaRPr lang="en-US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E27E9F0-F02C-4DD6-A433-785D65399C83}"/>
              </a:ext>
            </a:extLst>
          </p:cNvPr>
          <p:cNvSpPr/>
          <p:nvPr/>
        </p:nvSpPr>
        <p:spPr>
          <a:xfrm>
            <a:off x="480060" y="2721530"/>
            <a:ext cx="60195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/>
            <a:r>
              <a:rPr lang="it-IT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rậm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endParaRPr lang="it-IT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E30953B4-7B62-4AC7-9C9C-97A2BB511D3D}"/>
              </a:ext>
            </a:extLst>
          </p:cNvPr>
          <p:cNvSpPr/>
          <p:nvPr/>
        </p:nvSpPr>
        <p:spPr>
          <a:xfrm>
            <a:off x="761998" y="3244750"/>
            <a:ext cx="83702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rậm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C3298EE-0E80-45E8-BDD3-D94FA7B0E755}"/>
              </a:ext>
            </a:extLst>
          </p:cNvPr>
          <p:cNvSpPr/>
          <p:nvPr/>
        </p:nvSpPr>
        <p:spPr>
          <a:xfrm>
            <a:off x="761998" y="3706415"/>
            <a:ext cx="44671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sym typeface="Wingdings 2" pitchFamily="18" charset="2"/>
              </a:rPr>
              <a:t>- </a:t>
            </a:r>
            <a:r>
              <a:rPr lang="en-US" sz="2400" dirty="0" err="1">
                <a:latin typeface="Times New Roman" pitchFamily="18" charset="0"/>
                <a:sym typeface="Wingdings 2" pitchFamily="18" charset="2"/>
              </a:rPr>
              <a:t>Vùng</a:t>
            </a:r>
            <a:r>
              <a:rPr lang="en-US" sz="2400" dirty="0"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400" dirty="0" err="1">
                <a:latin typeface="Times New Roman" pitchFamily="18" charset="0"/>
                <a:sym typeface="Wingdings 2" pitchFamily="18" charset="2"/>
              </a:rPr>
              <a:t>cửa</a:t>
            </a:r>
            <a:r>
              <a:rPr lang="en-US" sz="2400" dirty="0"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400" dirty="0" err="1">
                <a:latin typeface="Times New Roman" pitchFamily="18" charset="0"/>
                <a:sym typeface="Wingdings 2" pitchFamily="18" charset="2"/>
              </a:rPr>
              <a:t>biển</a:t>
            </a:r>
            <a:r>
              <a:rPr lang="en-US" sz="2400" dirty="0"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400" dirty="0" err="1">
                <a:latin typeface="Times New Roman" pitchFamily="18" charset="0"/>
                <a:sym typeface="Wingdings 2" pitchFamily="18" charset="2"/>
              </a:rPr>
              <a:t>có</a:t>
            </a:r>
            <a:r>
              <a:rPr lang="en-US" sz="2400" dirty="0"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400" dirty="0" err="1">
                <a:latin typeface="Times New Roman" pitchFamily="18" charset="0"/>
                <a:sym typeface="Wingdings 2" pitchFamily="18" charset="2"/>
              </a:rPr>
              <a:t>rừng</a:t>
            </a:r>
            <a:r>
              <a:rPr lang="en-US" sz="2400" dirty="0"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400" dirty="0" err="1">
                <a:latin typeface="Times New Roman" pitchFamily="18" charset="0"/>
                <a:sym typeface="Wingdings 2" pitchFamily="18" charset="2"/>
              </a:rPr>
              <a:t>ngập</a:t>
            </a:r>
            <a:r>
              <a:rPr lang="en-US" sz="2400" dirty="0"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400" dirty="0" err="1">
                <a:latin typeface="Times New Roman" pitchFamily="18" charset="0"/>
                <a:sym typeface="Wingdings 2" pitchFamily="18" charset="2"/>
              </a:rPr>
              <a:t>mặn</a:t>
            </a:r>
            <a:endParaRPr lang="vi-VN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B0854D28-D4ED-43BD-A8E3-28B0BE805498}"/>
              </a:ext>
            </a:extLst>
          </p:cNvPr>
          <p:cNvSpPr/>
          <p:nvPr/>
        </p:nvSpPr>
        <p:spPr>
          <a:xfrm>
            <a:off x="761998" y="4168080"/>
            <a:ext cx="76081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sym typeface="Wingdings 2" pitchFamily="18" charset="2"/>
              </a:rPr>
              <a:t>- </a:t>
            </a:r>
            <a:r>
              <a:rPr lang="en-US" sz="2400" dirty="0" err="1">
                <a:latin typeface="Times New Roman" pitchFamily="18" charset="0"/>
                <a:sym typeface="Wingdings 2" pitchFamily="18" charset="2"/>
              </a:rPr>
              <a:t>Động</a:t>
            </a:r>
            <a:r>
              <a:rPr lang="en-US" sz="2400" dirty="0"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400" dirty="0" err="1">
                <a:latin typeface="Times New Roman" pitchFamily="18" charset="0"/>
                <a:sym typeface="Wingdings 2" pitchFamily="18" charset="2"/>
              </a:rPr>
              <a:t>vật</a:t>
            </a:r>
            <a:r>
              <a:rPr lang="en-US" sz="2400" dirty="0"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400" dirty="0" err="1">
                <a:latin typeface="Times New Roman" pitchFamily="18" charset="0"/>
                <a:sym typeface="Wingdings 2" pitchFamily="18" charset="2"/>
              </a:rPr>
              <a:t>rất</a:t>
            </a:r>
            <a:r>
              <a:rPr lang="en-US" sz="2400" dirty="0"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400" dirty="0" err="1">
                <a:latin typeface="Times New Roman" pitchFamily="18" charset="0"/>
                <a:sym typeface="Wingdings 2" pitchFamily="18" charset="2"/>
              </a:rPr>
              <a:t>phong</a:t>
            </a:r>
            <a:r>
              <a:rPr lang="en-US" sz="2400" dirty="0"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400" dirty="0" err="1">
                <a:latin typeface="Times New Roman" pitchFamily="18" charset="0"/>
                <a:sym typeface="Wingdings 2" pitchFamily="18" charset="2"/>
              </a:rPr>
              <a:t>phú</a:t>
            </a:r>
            <a:r>
              <a:rPr lang="en-US" sz="2400" dirty="0"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400" dirty="0" err="1">
                <a:latin typeface="Times New Roman" pitchFamily="18" charset="0"/>
                <a:sym typeface="Wingdings 2" pitchFamily="18" charset="2"/>
              </a:rPr>
              <a:t>đa</a:t>
            </a:r>
            <a:r>
              <a:rPr lang="en-US" sz="2400" dirty="0"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400" dirty="0" err="1">
                <a:latin typeface="Times New Roman" pitchFamily="18" charset="0"/>
                <a:sym typeface="Wingdings 2" pitchFamily="18" charset="2"/>
              </a:rPr>
              <a:t>dạng</a:t>
            </a:r>
            <a:r>
              <a:rPr lang="en-US" sz="2400" dirty="0"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400" dirty="0" err="1">
                <a:latin typeface="Times New Roman" pitchFamily="18" charset="0"/>
                <a:sym typeface="Wingdings 2" pitchFamily="18" charset="2"/>
              </a:rPr>
              <a:t>cả</a:t>
            </a:r>
            <a:r>
              <a:rPr lang="en-US" sz="2400" dirty="0"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400" dirty="0" err="1">
                <a:latin typeface="Times New Roman" pitchFamily="18" charset="0"/>
                <a:sym typeface="Wingdings 2" pitchFamily="18" charset="2"/>
              </a:rPr>
              <a:t>trên</a:t>
            </a:r>
            <a:r>
              <a:rPr lang="en-US" sz="2400" dirty="0"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400" dirty="0" err="1">
                <a:latin typeface="Times New Roman" pitchFamily="18" charset="0"/>
                <a:sym typeface="Wingdings 2" pitchFamily="18" charset="2"/>
              </a:rPr>
              <a:t>cạn</a:t>
            </a:r>
            <a:r>
              <a:rPr lang="en-US" sz="2400" dirty="0"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400" dirty="0" err="1">
                <a:latin typeface="Times New Roman" pitchFamily="18" charset="0"/>
                <a:sym typeface="Wingdings 2" pitchFamily="18" charset="2"/>
              </a:rPr>
              <a:t>lẫn</a:t>
            </a:r>
            <a:r>
              <a:rPr lang="en-US" sz="2400" dirty="0"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400" dirty="0" err="1">
                <a:latin typeface="Times New Roman" pitchFamily="18" charset="0"/>
                <a:sym typeface="Wingdings 2" pitchFamily="18" charset="2"/>
              </a:rPr>
              <a:t>dưới</a:t>
            </a:r>
            <a:r>
              <a:rPr lang="en-US" sz="2400" dirty="0"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400" dirty="0" err="1">
                <a:latin typeface="Times New Roman" pitchFamily="18" charset="0"/>
                <a:sym typeface="Wingdings 2" pitchFamily="18" charset="2"/>
              </a:rPr>
              <a:t>nước</a:t>
            </a:r>
            <a:r>
              <a:rPr lang="en-US" sz="2400" dirty="0">
                <a:latin typeface="Times New Roman" pitchFamily="18" charset="0"/>
                <a:sym typeface="Wingdings 2" pitchFamily="18" charset="2"/>
              </a:rPr>
              <a:t>.</a:t>
            </a:r>
            <a:endParaRPr lang="vi-VN" sz="2400" dirty="0"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17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ết quả hình ảnh cho rừng ngập mặn">
            <a:extLst>
              <a:ext uri="{FF2B5EF4-FFF2-40B4-BE49-F238E27FC236}">
                <a16:creationId xmlns="" xmlns:a16="http://schemas.microsoft.com/office/drawing/2014/main" id="{18271A45-4405-4D3A-8DA3-C768386CB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262" y="987303"/>
            <a:ext cx="7215554" cy="530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8D8D9B9-D26F-41B3-834C-3D23056A5027}"/>
              </a:ext>
            </a:extLst>
          </p:cNvPr>
          <p:cNvSpPr txBox="1"/>
          <p:nvPr/>
        </p:nvSpPr>
        <p:spPr>
          <a:xfrm>
            <a:off x="4678906" y="175847"/>
            <a:ext cx="27462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59821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tar: 5 Points 26">
            <a:extLst>
              <a:ext uri="{FF2B5EF4-FFF2-40B4-BE49-F238E27FC236}">
                <a16:creationId xmlns="" xmlns:a16="http://schemas.microsoft.com/office/drawing/2014/main" id="{CE55DA2F-F533-4400-AAE0-2D3D418E737C}"/>
              </a:ext>
            </a:extLst>
          </p:cNvPr>
          <p:cNvSpPr/>
          <p:nvPr/>
        </p:nvSpPr>
        <p:spPr>
          <a:xfrm>
            <a:off x="3566160" y="0"/>
            <a:ext cx="4491990" cy="341757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F6AD457B-DE3C-4030-9CD4-05379F094497}"/>
              </a:ext>
            </a:extLst>
          </p:cNvPr>
          <p:cNvSpPr txBox="1"/>
          <p:nvPr/>
        </p:nvSpPr>
        <p:spPr>
          <a:xfrm>
            <a:off x="3368794" y="3783330"/>
            <a:ext cx="4886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</p:spTree>
    <p:extLst>
      <p:ext uri="{BB962C8B-B14F-4D97-AF65-F5344CB8AC3E}">
        <p14:creationId xmlns:p14="http://schemas.microsoft.com/office/powerpoint/2010/main" val="37999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D21318_">
            <a:extLst>
              <a:ext uri="{FF2B5EF4-FFF2-40B4-BE49-F238E27FC236}">
                <a16:creationId xmlns="" xmlns:a16="http://schemas.microsoft.com/office/drawing/2014/main" id="{2F4BC9F6-4836-41E0-91F3-6A029ABC0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3535446" y="1504950"/>
            <a:ext cx="114769" cy="3729990"/>
          </a:xfrm>
          <a:prstGeom prst="rect">
            <a:avLst/>
          </a:prstGeom>
          <a:solidFill>
            <a:srgbClr val="000099"/>
          </a:solidFill>
          <a:ln w="9525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8" name="Oval 7">
            <a:extLst>
              <a:ext uri="{FF2B5EF4-FFF2-40B4-BE49-F238E27FC236}">
                <a16:creationId xmlns="" xmlns:a16="http://schemas.microsoft.com/office/drawing/2014/main" id="{2D0CBBB1-A480-4391-8115-0A2605B11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5630" y="784860"/>
            <a:ext cx="914400" cy="914400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chemeClr val="bg1"/>
                </a:solidFill>
              </a:rPr>
              <a:t>A</a:t>
            </a:r>
          </a:p>
        </p:txBody>
      </p:sp>
      <p:pic>
        <p:nvPicPr>
          <p:cNvPr id="9" name="Picture 8" descr="BD21318_">
            <a:extLst>
              <a:ext uri="{FF2B5EF4-FFF2-40B4-BE49-F238E27FC236}">
                <a16:creationId xmlns="" xmlns:a16="http://schemas.microsoft.com/office/drawing/2014/main" id="{99819BD4-7128-42B9-91E9-7239A10C0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86800" y="1337310"/>
            <a:ext cx="118110" cy="3897630"/>
          </a:xfrm>
          <a:prstGeom prst="rect">
            <a:avLst/>
          </a:prstGeom>
          <a:noFill/>
        </p:spPr>
      </p:pic>
      <p:sp>
        <p:nvSpPr>
          <p:cNvPr id="10" name="Oval 9">
            <a:extLst>
              <a:ext uri="{FF2B5EF4-FFF2-40B4-BE49-F238E27FC236}">
                <a16:creationId xmlns="" xmlns:a16="http://schemas.microsoft.com/office/drawing/2014/main" id="{A899C143-4978-4306-9935-F035D9B8A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8655" y="784860"/>
            <a:ext cx="914400" cy="9144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1" name="AutoShape 16">
            <a:extLst>
              <a:ext uri="{FF2B5EF4-FFF2-40B4-BE49-F238E27FC236}">
                <a16:creationId xmlns="" xmlns:a16="http://schemas.microsoft.com/office/drawing/2014/main" id="{B7EA31D4-E47E-402E-89C9-A7465A04F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2100" y="2324100"/>
            <a:ext cx="4038600" cy="609600"/>
          </a:xfrm>
          <a:prstGeom prst="flowChartTerminator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Nhiệt độ cao , độ ẩm lớn</a:t>
            </a:r>
          </a:p>
        </p:txBody>
      </p:sp>
      <p:sp>
        <p:nvSpPr>
          <p:cNvPr id="12" name="AutoShape 17">
            <a:extLst>
              <a:ext uri="{FF2B5EF4-FFF2-40B4-BE49-F238E27FC236}">
                <a16:creationId xmlns="" xmlns:a16="http://schemas.microsoft.com/office/drawing/2014/main" id="{E2E339AC-4C8D-4848-80BE-4AEB595A7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2100" y="3238500"/>
            <a:ext cx="4038600" cy="609600"/>
          </a:xfrm>
          <a:prstGeom prst="flowChartTerminator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Động vật trong rừng rất phong phú</a:t>
            </a:r>
          </a:p>
        </p:txBody>
      </p:sp>
      <p:sp>
        <p:nvSpPr>
          <p:cNvPr id="13" name="AutoShape 19">
            <a:extLst>
              <a:ext uri="{FF2B5EF4-FFF2-40B4-BE49-F238E27FC236}">
                <a16:creationId xmlns="" xmlns:a16="http://schemas.microsoft.com/office/drawing/2014/main" id="{F64EA06C-8826-4195-AFEC-12501861B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2100" y="4137660"/>
            <a:ext cx="4038600" cy="609600"/>
          </a:xfrm>
          <a:prstGeom prst="flowChartTerminator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Vùng cửa sông ven biển </a:t>
            </a:r>
          </a:p>
        </p:txBody>
      </p:sp>
      <p:sp>
        <p:nvSpPr>
          <p:cNvPr id="14" name="AutoShape 24">
            <a:extLst>
              <a:ext uri="{FF2B5EF4-FFF2-40B4-BE49-F238E27FC236}">
                <a16:creationId xmlns="" xmlns:a16="http://schemas.microsoft.com/office/drawing/2014/main" id="{EF415343-DE78-48E6-BBEC-985ECBDD5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3700" y="2324100"/>
            <a:ext cx="3886200" cy="609600"/>
          </a:xfrm>
          <a:prstGeom prst="flowChartTerminator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Gồm nhiều loại thú leo trèo</a:t>
            </a:r>
          </a:p>
        </p:txBody>
      </p:sp>
      <p:sp>
        <p:nvSpPr>
          <p:cNvPr id="15" name="AutoShape 25">
            <a:extLst>
              <a:ext uri="{FF2B5EF4-FFF2-40B4-BE49-F238E27FC236}">
                <a16:creationId xmlns="" xmlns:a16="http://schemas.microsoft.com/office/drawing/2014/main" id="{3355FEC8-C836-4F66-9744-E38299F49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3700" y="3238500"/>
            <a:ext cx="3886200" cy="609600"/>
          </a:xfrm>
          <a:prstGeom prst="flowChartTerminator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Cây cối phát triển quanh năm</a:t>
            </a:r>
          </a:p>
        </p:txBody>
      </p:sp>
      <p:sp>
        <p:nvSpPr>
          <p:cNvPr id="16" name="AutoShape 26">
            <a:extLst>
              <a:ext uri="{FF2B5EF4-FFF2-40B4-BE49-F238E27FC236}">
                <a16:creationId xmlns="" xmlns:a16="http://schemas.microsoft.com/office/drawing/2014/main" id="{94A942C3-A70E-40D4-A586-DEE423605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3700" y="4152900"/>
            <a:ext cx="3886200" cy="609600"/>
          </a:xfrm>
          <a:prstGeom prst="flowChartTerminator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Có rừng ngập mặn</a:t>
            </a:r>
          </a:p>
        </p:txBody>
      </p:sp>
      <p:sp>
        <p:nvSpPr>
          <p:cNvPr id="17" name="Line 29">
            <a:extLst>
              <a:ext uri="{FF2B5EF4-FFF2-40B4-BE49-F238E27FC236}">
                <a16:creationId xmlns="" xmlns:a16="http://schemas.microsoft.com/office/drawing/2014/main" id="{873525B2-553C-4A42-BF78-62179FAB68B7}"/>
              </a:ext>
            </a:extLst>
          </p:cNvPr>
          <p:cNvSpPr>
            <a:spLocks noChangeShapeType="1"/>
          </p:cNvSpPr>
          <p:nvPr/>
        </p:nvSpPr>
        <p:spPr bwMode="auto">
          <a:xfrm>
            <a:off x="5600700" y="2628900"/>
            <a:ext cx="114300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Line 31">
            <a:extLst>
              <a:ext uri="{FF2B5EF4-FFF2-40B4-BE49-F238E27FC236}">
                <a16:creationId xmlns="" xmlns:a16="http://schemas.microsoft.com/office/drawing/2014/main" id="{8D0A5655-7459-4C03-ABD7-A6E2BD8E5CA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00700" y="2705100"/>
            <a:ext cx="11430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9" name="Line 33">
            <a:extLst>
              <a:ext uri="{FF2B5EF4-FFF2-40B4-BE49-F238E27FC236}">
                <a16:creationId xmlns="" xmlns:a16="http://schemas.microsoft.com/office/drawing/2014/main" id="{88DC0BEF-8CFC-49F8-8CD9-A463072580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00700" y="4423410"/>
            <a:ext cx="1223010" cy="3429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54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Back to School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082.potx" id="{C7E6B991-3A23-437A-8D29-ED281D521976}" vid="{F26B006C-EE13-4475-892D-508C9086ECB4}"/>
    </a:ext>
  </a:extLst>
</a:theme>
</file>

<file path=ppt/theme/theme2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Back to elementary school presentation (widescreen)</Template>
  <TotalTime>59</TotalTime>
  <Words>354</Words>
  <Application>Microsoft Office PowerPoint</Application>
  <PresentationFormat>Widescreen</PresentationFormat>
  <Paragraphs>47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Cambria</vt:lpstr>
      <vt:lpstr>Times New Roman</vt:lpstr>
      <vt:lpstr>Verdana</vt:lpstr>
      <vt:lpstr>Wingdings</vt:lpstr>
      <vt:lpstr>Wingdings 2</vt:lpstr>
      <vt:lpstr>Back to School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Phương Uyên</dc:creator>
  <cp:lastModifiedBy>DucNA</cp:lastModifiedBy>
  <cp:revision>8</cp:revision>
  <dcterms:created xsi:type="dcterms:W3CDTF">2017-08-27T14:48:08Z</dcterms:created>
  <dcterms:modified xsi:type="dcterms:W3CDTF">2018-01-02T12:40:34Z</dcterms:modified>
</cp:coreProperties>
</file>